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64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75" r:id="rId11"/>
    <p:sldId id="283" r:id="rId12"/>
    <p:sldId id="266" r:id="rId13"/>
    <p:sldId id="267" r:id="rId14"/>
    <p:sldId id="284" r:id="rId15"/>
    <p:sldId id="268" r:id="rId16"/>
    <p:sldId id="285" r:id="rId17"/>
    <p:sldId id="286" r:id="rId18"/>
    <p:sldId id="287" r:id="rId19"/>
    <p:sldId id="288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A2FC-8439-490E-81BC-AB90E77EBF43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E1AE-9D14-4062-81B3-55C6DEA6D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EE8CD30-E950-48BF-8F07-C0F808F7C07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91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D10B00-2F96-43A3-9317-66A72F5BA432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1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F3E110-36F2-4A63-81A3-2E59E933750E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323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D133B9-C45A-4F95-A3B9-A3ACC361D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6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91CD-22A5-4F3A-B1C1-4BE8789C4D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1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E7FC-7BB5-486E-94C7-B0A9113BB0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2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AA15-FD86-40E3-AA01-87190111B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7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FDBC6F-734B-43FA-B57E-EDC36D0827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3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A821-D643-4232-A1A7-C497A31D3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2BC6-1EE7-4887-8507-26C90243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93859-5AD0-496C-8B26-BB2C6BCE9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3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F985-DE10-4FA3-A3A5-747F36318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5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A6E4-9F8A-4B13-AC45-D9C1ED7FE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2378-B73B-4BF2-9296-B9AA44DEC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293C-F4A4-4840-929A-30C512061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10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F0B98-F72A-4CCE-A0CD-A1D09D8779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7FEC5-6870-455E-A57E-2305071D0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2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208F-9092-4C1F-B8B4-110FB7EAF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54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88F2-31AF-4A88-BE91-785450D78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2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DC3EC-4CCB-40C7-8B0B-401145370D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5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81CB-9A39-45AD-A68E-8225C48AE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0B03-A025-4D95-9AD1-3C8C632A0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9623-2446-4A22-812D-1F3FC44E85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7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0935-1025-4D58-BAC5-380CA2747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A4FC-2657-464B-9709-56DE42745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6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4A64-A7F9-4BD9-8488-62834ADEF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1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FA1B-BD7A-44EE-9BA6-83F325D60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DF02C-70A0-4D3D-91B5-A1A15942D819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18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FD3E6-BC76-4DED-B434-6CB457323C9C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5089525"/>
            <a:ext cx="3733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Brian Sandoval, Governor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Richard Whitley, Director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Cody Phinney, Administrator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Leon Ravin, MD, Acting Chief Medical Officer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6934200" y="5714999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 i="1" dirty="0" smtClean="0">
                <a:solidFill>
                  <a:srgbClr val="000000"/>
                </a:solidFill>
                <a:cs typeface="Arial" charset="0"/>
              </a:rPr>
              <a:t>March 23, 2016</a:t>
            </a:r>
            <a:endParaRPr lang="en-US" altLang="en-US" sz="10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2" name="Title 2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696200" cy="2314575"/>
          </a:xfrm>
        </p:spPr>
        <p:txBody>
          <a:bodyPr/>
          <a:lstStyle/>
          <a:p>
            <a:pPr algn="ctr"/>
            <a:r>
              <a:rPr lang="en-US" altLang="en-US" sz="2800" dirty="0" smtClean="0"/>
              <a:t>Department of Health and Human Services</a:t>
            </a:r>
            <a:br>
              <a:rPr lang="en-US" altLang="en-US" sz="2800" dirty="0" smtClean="0"/>
            </a:br>
            <a:r>
              <a:rPr lang="en-US" altLang="en-US" sz="3200" b="1" dirty="0" smtClean="0">
                <a:solidFill>
                  <a:srgbClr val="C00000"/>
                </a:solidFill>
              </a:rPr>
              <a:t>Division of Public and Behavioral Health</a:t>
            </a:r>
            <a:br>
              <a:rPr lang="en-US" altLang="en-US" sz="3200" b="1" dirty="0" smtClean="0">
                <a:solidFill>
                  <a:srgbClr val="C00000"/>
                </a:solidFill>
              </a:rPr>
            </a:br>
            <a:r>
              <a:rPr lang="en-US" altLang="en-US" sz="3200" dirty="0" smtClean="0">
                <a:solidFill>
                  <a:srgbClr val="C00000"/>
                </a:solidFill>
              </a:rPr>
              <a:t/>
            </a:r>
            <a:br>
              <a:rPr lang="en-US" altLang="en-US" sz="32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Legislative </a:t>
            </a:r>
            <a:r>
              <a:rPr lang="en-US" altLang="en-US" sz="2400" dirty="0" smtClean="0">
                <a:solidFill>
                  <a:schemeClr val="tx1"/>
                </a:solidFill>
              </a:rPr>
              <a:t>C</a:t>
            </a:r>
            <a:r>
              <a:rPr lang="en-US" altLang="en-US" sz="2400" dirty="0" smtClean="0"/>
              <a:t>ommittee on Health </a:t>
            </a:r>
            <a:r>
              <a:rPr lang="en-US" altLang="en-US" sz="2400" dirty="0" smtClean="0"/>
              <a:t>Care</a:t>
            </a:r>
            <a:endParaRPr lang="en-US" altLang="en-US" sz="2800" dirty="0" smtClean="0"/>
          </a:p>
        </p:txBody>
      </p:sp>
      <p:sp>
        <p:nvSpPr>
          <p:cNvPr id="430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3695CDA-29FF-46F8-AB82-22E26BC08714}" type="slidenum">
              <a:rPr lang="en-US" altLang="en-US" sz="1000" b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b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014" name="Picture 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79500"/>
            <a:ext cx="10445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ZIKV Infection Complications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1"/>
            <a:ext cx="5943600" cy="2895600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Microcephaly:</a:t>
            </a:r>
            <a:r>
              <a:rPr lang="en-US" sz="2800" dirty="0" smtClean="0"/>
              <a:t>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Birth Defect, in severe cases: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Abnormally small brains and heads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Seizures, developmental delays, motor skills issues, hearing and vision issues 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Brazil went from 200/year to nearly 5,000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1915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Guillain-Barre Syndrome (GBS):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Rare disorder where a person’s immune system damages their nerve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Muscle weakness, motor coordination issues, paralysis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last days to weeks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1544"/>
            <a:ext cx="2766070" cy="27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9625"/>
            <a:ext cx="87630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Current Status of ZIKV in the U.S. and NV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3810000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As of March 2, 2016, the CDC reports: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Travel-associated Cases: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153 confirmed cases of ZIKV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Reported from 29 states and one territory (PR)</a:t>
            </a:r>
            <a:endParaRPr lang="en-US" dirty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Locally-acquired Cases: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Puerto Rico: 102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American Samoa: 4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U.S. Virgin Islands: 1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Nevada has had NO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/>
              <a:t>ZIKV Map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6975"/>
            <a:ext cx="3820677" cy="3688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05075"/>
            <a:ext cx="4610100" cy="3688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150" y="1914525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of 3/2/16, updates can be found on:  http</a:t>
            </a:r>
            <a:r>
              <a:rPr lang="en-US" dirty="0"/>
              <a:t>://www.cdc.gov/zika/geo/united-states.html</a:t>
            </a:r>
          </a:p>
        </p:txBody>
      </p:sp>
    </p:spTree>
    <p:extLst>
      <p:ext uri="{BB962C8B-B14F-4D97-AF65-F5344CB8AC3E}">
        <p14:creationId xmlns:p14="http://schemas.microsoft.com/office/powerpoint/2010/main" val="183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ZIKV Projections for Nevada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8686800" cy="1066799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Remember: </a:t>
            </a:r>
            <a:r>
              <a:rPr lang="en-US" sz="2400" dirty="0" smtClean="0"/>
              <a:t>Although </a:t>
            </a:r>
            <a:r>
              <a:rPr lang="en-US" sz="2400" dirty="0" err="1" smtClean="0"/>
              <a:t>Zika</a:t>
            </a:r>
            <a:r>
              <a:rPr lang="en-US" sz="2400" dirty="0" smtClean="0"/>
              <a:t> Virus is a new threat, it is </a:t>
            </a:r>
            <a:r>
              <a:rPr lang="en-US" sz="2400" u="sng" dirty="0" smtClean="0"/>
              <a:t>very similar</a:t>
            </a:r>
            <a:r>
              <a:rPr lang="en-US" sz="2400" dirty="0" smtClean="0"/>
              <a:t> to Dengue and Chikungunya. 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u="sng" dirty="0" smtClean="0"/>
              <a:t>NV data</a:t>
            </a:r>
            <a:r>
              <a:rPr lang="en-US" sz="2400" dirty="0" smtClean="0"/>
              <a:t> for those as a proxy to help forecast: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74694"/>
              </p:ext>
            </p:extLst>
          </p:nvPr>
        </p:nvGraphicFramePr>
        <p:xfrm>
          <a:off x="1676400" y="3169920"/>
          <a:ext cx="5562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  <a:gridCol w="18542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Dengue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Chikungunya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Totals: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1*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6248400"/>
            <a:ext cx="542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Note: 100% of these were travel-associated cases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81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23900"/>
            <a:ext cx="8686800" cy="762000"/>
          </a:xfrm>
        </p:spPr>
        <p:txBody>
          <a:bodyPr/>
          <a:lstStyle/>
          <a:p>
            <a:pPr algn="ctr"/>
            <a:r>
              <a:rPr lang="en-US" sz="3600" b="1" dirty="0" smtClean="0"/>
              <a:t>How ZIKV is Being Addressed  in Nevada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Disease Surveillance:</a:t>
            </a:r>
          </a:p>
          <a:p>
            <a:pPr marL="917576" lvl="3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Human Population: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err="1" smtClean="0"/>
              <a:t>Zika</a:t>
            </a:r>
            <a:r>
              <a:rPr lang="en-US" dirty="0" smtClean="0"/>
              <a:t> Investigation Line List (as of 3/4/16)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21 samples submitted, </a:t>
            </a:r>
            <a:r>
              <a:rPr lang="en-US" u="sng" dirty="0" smtClean="0"/>
              <a:t>all</a:t>
            </a:r>
            <a:r>
              <a:rPr lang="en-US" dirty="0" smtClean="0"/>
              <a:t> with travel history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CDC Laboratory handles serum samples, and tests for: 	         1) ZIKV, 2) Dengue, and 3) Chikungunya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Two negative test results (both women, one is pregnant)</a:t>
            </a:r>
          </a:p>
          <a:p>
            <a:pPr marL="917576" lvl="3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Mosquito Population: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Mosquito traps and species typing throughout NV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Most of </a:t>
            </a:r>
            <a:r>
              <a:rPr lang="en-US" i="1" dirty="0" err="1" smtClean="0"/>
              <a:t>Aedes</a:t>
            </a:r>
            <a:r>
              <a:rPr lang="en-US" dirty="0" smtClean="0"/>
              <a:t> species are in the north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i="1" dirty="0" smtClean="0"/>
              <a:t>A. </a:t>
            </a:r>
            <a:r>
              <a:rPr lang="en-US" i="1" dirty="0" err="1" smtClean="0"/>
              <a:t>aegypti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A. </a:t>
            </a:r>
            <a:r>
              <a:rPr lang="en-US" i="1" dirty="0" err="1" smtClean="0"/>
              <a:t>albopictus</a:t>
            </a:r>
            <a:r>
              <a:rPr lang="en-US" i="1" dirty="0" smtClean="0"/>
              <a:t> </a:t>
            </a:r>
            <a:r>
              <a:rPr lang="en-US" dirty="0" smtClean="0"/>
              <a:t>do not currently live in NV 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ZIKV  shows a propensity for these two species</a:t>
            </a:r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1387476" lvl="4">
              <a:buClrTx/>
              <a:buSzPct val="100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468313" lvl="2">
              <a:buClrTx/>
              <a:buSzPct val="100000"/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algn="ctr"/>
            <a:r>
              <a:rPr lang="en-US" sz="3600" b="1" dirty="0" smtClean="0"/>
              <a:t>Potential Concerns for Nevadans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164"/>
            <a:ext cx="8229600" cy="4302125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We will see import of human cases: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Remember Dengue and Chikungunya data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Vector import: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Unlikely, but remain vigilant through mosquito surveillance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Remember Yap Island </a:t>
            </a:r>
            <a:r>
              <a:rPr lang="en-US" sz="2400" i="1" dirty="0" smtClean="0"/>
              <a:t>A. </a:t>
            </a:r>
            <a:r>
              <a:rPr lang="en-US" sz="2400" i="1" dirty="0" err="1" smtClean="0"/>
              <a:t>hensilli</a:t>
            </a:r>
            <a:r>
              <a:rPr lang="en-US" sz="2400" i="1" dirty="0" smtClean="0"/>
              <a:t> </a:t>
            </a:r>
            <a:r>
              <a:rPr lang="en-US" sz="2400" dirty="0" smtClean="0"/>
              <a:t>example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WHO/PAHO Strategy: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Detect: Virus, its </a:t>
            </a:r>
            <a:r>
              <a:rPr lang="en-US" sz="2400" dirty="0" err="1" smtClean="0"/>
              <a:t>sequelae</a:t>
            </a:r>
            <a:r>
              <a:rPr lang="en-US" sz="2400" dirty="0" smtClean="0"/>
              <a:t>, and evolution of outbreak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Prevent: Reduce vector density, </a:t>
            </a:r>
            <a:r>
              <a:rPr lang="en-US" sz="2400" dirty="0" err="1" smtClean="0"/>
              <a:t>opps</a:t>
            </a:r>
            <a:r>
              <a:rPr lang="en-US" sz="2400" dirty="0" smtClean="0"/>
              <a:t>. for transmission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Respond: Healthcare, messaging, resource mobilization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ZIKV Vectors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9" y="2481485"/>
            <a:ext cx="4438013" cy="2776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346" y="2377857"/>
            <a:ext cx="21096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 smtClean="0"/>
              <a:t>aegypti</a:t>
            </a:r>
            <a:endParaRPr lang="en-US" sz="2800" b="1" dirty="0" smtClean="0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Brown &amp; white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Violin shape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Daytime biter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Bites multiple people in one feeding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 smtClean="0"/>
              <a:t>Rests indoors</a:t>
            </a:r>
          </a:p>
          <a:p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7353" y="2369773"/>
            <a:ext cx="22813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b="1" dirty="0" err="1" smtClean="0"/>
              <a:t>albopictus</a:t>
            </a:r>
            <a:endParaRPr lang="en-US" sz="2800" b="1" dirty="0" smtClean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Black &amp; white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Aka: Asian tiger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White stripe down back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Leg stripes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Daytime biter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More common in N. America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416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Scientific Research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Remember:</a:t>
            </a:r>
            <a:r>
              <a:rPr lang="en-US" dirty="0" smtClean="0"/>
              <a:t> </a:t>
            </a:r>
            <a:r>
              <a:rPr lang="en-US" sz="2400" dirty="0" smtClean="0"/>
              <a:t>Up to 2007, there were 14 human cases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Science Needs Catch Up: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Correlation of microcephaly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Mutation of ZIKV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New vectors / new reservoirs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Incubation period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Survivor transmissibility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Sexual transmission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Interplay of Dengue/Chikungunya antibodies w/ ZIKV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Insecticide involvement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0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algn="ctr"/>
            <a:r>
              <a:rPr lang="en-US" sz="3600" b="1" dirty="0" smtClean="0"/>
              <a:t>Resources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World Health Organization (WHO):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http://www.who.int/emergencies/zika-virus/en</a:t>
            </a:r>
            <a:r>
              <a:rPr lang="en-US" sz="2400" i="1" dirty="0" smtClean="0"/>
              <a:t>/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The U.S. Centers for Disease Control and Prevention (CDC):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http://</a:t>
            </a:r>
            <a:r>
              <a:rPr lang="en-US" sz="2400" i="1" dirty="0" smtClean="0"/>
              <a:t>www.cdc.gov/zika/index.html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The NV Division of Public &amp; Behavioral Health (DPBH):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http://dpbh.nv.gov</a:t>
            </a:r>
            <a:r>
              <a:rPr lang="en-US" sz="2400" i="1" dirty="0" smtClean="0"/>
              <a:t>/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Click on “PROGRAMS” then “OPHIE”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Click “Public Health Informatics and Epidemiology”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Under Resources click “Training &amp; Education”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856D5E-A63D-466A-832A-4CBF25C4963F}" type="slidenum">
              <a:rPr lang="en-US" altLang="en-US" sz="1000" smtClean="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smtClean="0">
              <a:latin typeface="Arial" charset="0"/>
            </a:endParaRPr>
          </a:p>
        </p:txBody>
      </p:sp>
      <p:pic>
        <p:nvPicPr>
          <p:cNvPr id="2050" name="Picture 2" descr="http://www.meritbrass.com/mbleadfree/wp-content/uploads/2012/09/ques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83820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QUESTIONS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133600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Points of Contact:</a:t>
            </a:r>
          </a:p>
          <a:p>
            <a:endParaRPr lang="en-US" sz="2800" b="1" dirty="0" smtClean="0"/>
          </a:p>
          <a:p>
            <a:r>
              <a:rPr lang="en-US" sz="2400" dirty="0" smtClean="0"/>
              <a:t>Dr. Ihsan Azzam</a:t>
            </a:r>
          </a:p>
          <a:p>
            <a:r>
              <a:rPr lang="en-US" sz="2400" dirty="0" smtClean="0"/>
              <a:t>State Medical Epidemiologist 775-684-5946 iazzam@health.nv.gov </a:t>
            </a:r>
          </a:p>
          <a:p>
            <a:endParaRPr lang="en-US" sz="2400" dirty="0"/>
          </a:p>
          <a:p>
            <a:r>
              <a:rPr lang="en-US" sz="2400" dirty="0" smtClean="0"/>
              <a:t>Dan Mackie</a:t>
            </a:r>
          </a:p>
          <a:p>
            <a:r>
              <a:rPr lang="en-US" sz="2400" dirty="0" smtClean="0"/>
              <a:t>State Epidemiologist</a:t>
            </a:r>
          </a:p>
          <a:p>
            <a:r>
              <a:rPr lang="en-US" sz="2400" dirty="0" smtClean="0"/>
              <a:t>775-684-3229</a:t>
            </a:r>
          </a:p>
          <a:p>
            <a:r>
              <a:rPr lang="en-US" sz="2400" dirty="0" smtClean="0"/>
              <a:t>dmackie@health.nv.gov</a:t>
            </a:r>
          </a:p>
        </p:txBody>
      </p:sp>
    </p:spTree>
    <p:extLst>
      <p:ext uri="{BB962C8B-B14F-4D97-AF65-F5344CB8AC3E}">
        <p14:creationId xmlns:p14="http://schemas.microsoft.com/office/powerpoint/2010/main" val="24844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altLang="en-US" sz="3600" b="1" dirty="0" smtClean="0"/>
              <a:t>Overview of </a:t>
            </a:r>
            <a:r>
              <a:rPr lang="en-US" altLang="en-US" sz="3600" b="1" dirty="0" err="1" smtClean="0"/>
              <a:t>Zika</a:t>
            </a:r>
            <a:r>
              <a:rPr lang="en-US" altLang="en-US" sz="3600" b="1" dirty="0" smtClean="0"/>
              <a:t> Virus (ZIKV)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858ACD1-36D6-4569-9C78-D4E624283ED2}" type="slidenum">
              <a:rPr lang="en-US" altLang="en-US" sz="10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en-US" altLang="en-US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Arbovirus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Flavivirus</a:t>
            </a:r>
            <a:r>
              <a:rPr lang="en-US" sz="2800" b="1" dirty="0" smtClean="0"/>
              <a:t>) related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West Nile Virus (WNV), Dengue, Yellow Fever, Chikungunya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 viral disease primarily spread through bites from infected </a:t>
            </a:r>
            <a:r>
              <a:rPr lang="en-US" sz="2800" b="1" i="1" dirty="0" err="1" smtClean="0"/>
              <a:t>Aedes</a:t>
            </a:r>
            <a:r>
              <a:rPr lang="en-US" sz="2800" b="1" dirty="0" smtClean="0"/>
              <a:t> mosquitos: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A. </a:t>
            </a:r>
            <a:r>
              <a:rPr lang="en-US" sz="2000" i="1" dirty="0" err="1" smtClean="0"/>
              <a:t>aegypti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A. </a:t>
            </a:r>
            <a:r>
              <a:rPr lang="en-US" sz="2000" i="1" dirty="0" err="1" smtClean="0"/>
              <a:t>albopictus</a:t>
            </a:r>
            <a:endParaRPr lang="en-US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Origins in Africa: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1947: </a:t>
            </a:r>
            <a:r>
              <a:rPr lang="en-US" sz="2000" dirty="0" err="1" smtClean="0"/>
              <a:t>Zika</a:t>
            </a:r>
            <a:r>
              <a:rPr lang="en-US" sz="2000" dirty="0" smtClean="0"/>
              <a:t> Forest in Uganda, isolated from</a:t>
            </a:r>
          </a:p>
          <a:p>
            <a:pPr marL="1085850" lvl="1" indent="-342900"/>
            <a:r>
              <a:rPr lang="en-US" sz="2000" dirty="0" smtClean="0"/>
              <a:t> rhesus monkeys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1954: First human cases confirmed in Nigeria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Capable Global Traveler: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1951 to 1981: Antibody testing reveal evidence of human exposure.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West Africa/Central Africa eastward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Central Asia and Asia eastward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Pacific Islands eastward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44" y="3886200"/>
            <a:ext cx="2828606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pPr algn="ctr"/>
            <a:r>
              <a:rPr lang="en-US" sz="3600" b="1" dirty="0" smtClean="0"/>
              <a:t>Geographic Extent of ZIKV: ‘47 to ‘06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5279101" cy="4302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952685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spite of this slow eastward migration over 50 years, up to ‘07 there were </a:t>
            </a:r>
            <a:r>
              <a:rPr lang="en-US" sz="2400" u="sng" dirty="0" smtClean="0"/>
              <a:t>only 14 documented cases of ZIKV illness within humans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Two Lineages: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African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Asian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Yap Island Outbreak: ‘07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5346655" cy="40541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841" y="1712612"/>
            <a:ext cx="29842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Who:</a:t>
            </a:r>
            <a:r>
              <a:rPr lang="en-US" dirty="0" smtClean="0"/>
              <a:t> </a:t>
            </a:r>
            <a:r>
              <a:rPr lang="en-US" sz="1600" dirty="0" smtClean="0"/>
              <a:t>~7,000 citizens </a:t>
            </a:r>
          </a:p>
          <a:p>
            <a:pPr algn="just"/>
            <a:r>
              <a:rPr lang="en-US" b="1" dirty="0" smtClean="0"/>
              <a:t>What:</a:t>
            </a:r>
            <a:r>
              <a:rPr lang="en-US" dirty="0" smtClean="0"/>
              <a:t> Asian lineage,</a:t>
            </a:r>
          </a:p>
          <a:p>
            <a:pPr marL="460375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73% of residents aged </a:t>
            </a:r>
            <a:r>
              <a:rPr lang="en-US" sz="1600" u="sng" dirty="0" smtClean="0"/>
              <a:t>&gt;</a:t>
            </a:r>
            <a:r>
              <a:rPr lang="en-US" sz="1600" dirty="0" smtClean="0"/>
              <a:t>3 years had recently been infected</a:t>
            </a:r>
          </a:p>
          <a:p>
            <a:pPr marL="460375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18% had clinical illness</a:t>
            </a:r>
          </a:p>
          <a:p>
            <a:pPr marL="460375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185 Cases (26% confirmed, 32% probable)</a:t>
            </a:r>
          </a:p>
          <a:p>
            <a:pPr algn="just"/>
            <a:r>
              <a:rPr lang="en-US" b="1" dirty="0" smtClean="0"/>
              <a:t>Where:</a:t>
            </a:r>
            <a:r>
              <a:rPr lang="en-US" dirty="0" smtClean="0"/>
              <a:t> </a:t>
            </a:r>
            <a:r>
              <a:rPr lang="en-US" sz="1600" dirty="0" smtClean="0"/>
              <a:t>Federated States </a:t>
            </a:r>
            <a:r>
              <a:rPr lang="en-US" sz="1600" smtClean="0"/>
              <a:t>of Micronesia </a:t>
            </a:r>
            <a:r>
              <a:rPr lang="en-US" sz="1600" dirty="0" smtClean="0"/>
              <a:t>in the western Pacific, Yap Island, in 9 out of 10 municipalities </a:t>
            </a:r>
          </a:p>
          <a:p>
            <a:pPr algn="just"/>
            <a:r>
              <a:rPr lang="en-US" b="1" dirty="0" smtClean="0"/>
              <a:t>When:</a:t>
            </a:r>
            <a:r>
              <a:rPr lang="en-US" dirty="0" smtClean="0"/>
              <a:t> </a:t>
            </a:r>
            <a:r>
              <a:rPr lang="en-US" sz="1600" dirty="0" smtClean="0"/>
              <a:t>April 2007 through July 2007</a:t>
            </a:r>
          </a:p>
          <a:p>
            <a:pPr algn="just"/>
            <a:r>
              <a:rPr lang="en-US" b="1" dirty="0" smtClean="0"/>
              <a:t>Why: </a:t>
            </a:r>
            <a:r>
              <a:rPr lang="en-US" sz="1600" dirty="0" smtClean="0"/>
              <a:t>Possibly introduced through a </a:t>
            </a:r>
            <a:r>
              <a:rPr lang="en-US" sz="1600" dirty="0" err="1" smtClean="0"/>
              <a:t>viremic</a:t>
            </a:r>
            <a:r>
              <a:rPr lang="en-US" sz="1600" dirty="0" smtClean="0"/>
              <a:t> human traveler from the Philippines</a:t>
            </a:r>
          </a:p>
          <a:p>
            <a:pPr algn="just"/>
            <a:r>
              <a:rPr lang="en-US" b="1" dirty="0" smtClean="0"/>
              <a:t>How:</a:t>
            </a:r>
            <a:r>
              <a:rPr lang="en-US" sz="1600" dirty="0" smtClean="0"/>
              <a:t> Vector primarily identified was </a:t>
            </a:r>
            <a:r>
              <a:rPr lang="en-US" sz="1600" i="1" dirty="0" smtClean="0"/>
              <a:t>A. </a:t>
            </a:r>
            <a:r>
              <a:rPr lang="en-US" sz="1600" i="1" dirty="0" err="1" smtClean="0"/>
              <a:t>hensilli</a:t>
            </a:r>
            <a:r>
              <a:rPr lang="en-US" sz="1600" i="1" dirty="0" smtClean="0"/>
              <a:t> </a:t>
            </a:r>
            <a:r>
              <a:rPr lang="en-US" sz="1600" dirty="0" smtClean="0"/>
              <a:t>mosquito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9425" y="6233763"/>
            <a:ext cx="4885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England Journal of Medicine 360;24: June 11, 2009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3964423" cy="299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pPr algn="ctr"/>
            <a:r>
              <a:rPr lang="en-US" sz="3600" b="1" dirty="0" smtClean="0"/>
              <a:t>Eastward Across the Pacific:’13 to ‘14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6535478" cy="3877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18846"/>
            <a:ext cx="1905000" cy="457200"/>
          </a:xfrm>
        </p:spPr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52" y="3179010"/>
            <a:ext cx="304826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746" y="4467105"/>
            <a:ext cx="156677" cy="177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09" y="4471964"/>
            <a:ext cx="182896" cy="182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2678" y="21561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Polynesia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2678" y="271345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Caledonia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92678" y="320694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Cook Islands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92678" y="3777645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Vanuatu, Fiji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2678" y="429141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Soloman</a:t>
            </a:r>
            <a:r>
              <a:rPr lang="en-US" dirty="0" smtClean="0"/>
              <a:t> Islands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9505" y="484937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 Island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443" y="4599530"/>
            <a:ext cx="182896" cy="182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35" y="4592311"/>
            <a:ext cx="182896" cy="182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934" y="4293188"/>
            <a:ext cx="182896" cy="1828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75" y="4782426"/>
            <a:ext cx="182896" cy="1828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15487" y="3274656"/>
            <a:ext cx="5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Yap</a:t>
            </a:r>
            <a:endParaRPr lang="en-US" b="1" dirty="0"/>
          </a:p>
        </p:txBody>
      </p:sp>
      <p:sp>
        <p:nvSpPr>
          <p:cNvPr id="28" name="Freeform 27"/>
          <p:cNvSpPr/>
          <p:nvPr/>
        </p:nvSpPr>
        <p:spPr bwMode="auto">
          <a:xfrm>
            <a:off x="4115487" y="3486150"/>
            <a:ext cx="266013" cy="381000"/>
          </a:xfrm>
          <a:custGeom>
            <a:avLst/>
            <a:gdLst>
              <a:gd name="connsiteX0" fmla="*/ 37413 w 266013"/>
              <a:gd name="connsiteY0" fmla="*/ 0 h 381000"/>
              <a:gd name="connsiteX1" fmla="*/ 18363 w 266013"/>
              <a:gd name="connsiteY1" fmla="*/ 209550 h 381000"/>
              <a:gd name="connsiteX2" fmla="*/ 266013 w 266013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13" h="381000">
                <a:moveTo>
                  <a:pt x="37413" y="0"/>
                </a:moveTo>
                <a:cubicBezTo>
                  <a:pt x="8838" y="73025"/>
                  <a:pt x="-19737" y="146050"/>
                  <a:pt x="18363" y="209550"/>
                </a:cubicBezTo>
                <a:cubicBezTo>
                  <a:pt x="56463" y="273050"/>
                  <a:pt x="161238" y="327025"/>
                  <a:pt x="266013" y="38100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The French Polynesia Outbreak: ‘13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Largest ZIKV Outbreak in Humans up to ‘13: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28,000 people symptomatic and accessed medical care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If we apply the 1/5 Rule: 140,000 were infected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140,000 = 51% of the population 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Asian Lineage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Potential Vectors: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/>
              <a:t>A. </a:t>
            </a:r>
            <a:r>
              <a:rPr lang="en-US" sz="2400" i="1" dirty="0" err="1" smtClean="0"/>
              <a:t>aegypti</a:t>
            </a:r>
            <a:endParaRPr lang="en-US" sz="2400" i="1" dirty="0" smtClean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/>
              <a:t>A. </a:t>
            </a:r>
            <a:r>
              <a:rPr lang="en-US" sz="2400" i="1" dirty="0" err="1" smtClean="0"/>
              <a:t>polynesiensis</a:t>
            </a:r>
            <a:endParaRPr lang="en-US" sz="2400" i="1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CDC’s Emerging Infectious Diseases (EID)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Vol. 20, No. 6, June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ZIKV’s Arrival to the Americas: ‘14 – ‘15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155038"/>
            <a:ext cx="7543800" cy="34876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381" y="1824216"/>
            <a:ext cx="81147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Retrospective Studies: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World Cup </a:t>
            </a:r>
            <a:r>
              <a:rPr lang="en-US" sz="2400" dirty="0"/>
              <a:t>i</a:t>
            </a:r>
            <a:r>
              <a:rPr lang="en-US" sz="2400" dirty="0" smtClean="0"/>
              <a:t>mport (6/14 and 7/14)?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Polynesian team at </a:t>
            </a:r>
            <a:r>
              <a:rPr lang="en-US" sz="2400" i="1" dirty="0" err="1" smtClean="0"/>
              <a:t>Aquece</a:t>
            </a:r>
            <a:r>
              <a:rPr lang="en-US" sz="2400" i="1" dirty="0" smtClean="0"/>
              <a:t> Rio Int’l Canoe Sprint </a:t>
            </a:r>
            <a:r>
              <a:rPr lang="en-US" sz="2400" dirty="0" smtClean="0"/>
              <a:t>(9/14)?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80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algn="ctr"/>
            <a:r>
              <a:rPr lang="en-US" sz="3600" b="1" dirty="0" smtClean="0"/>
              <a:t>Brazil Outbreak: ‘15 to ‘16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4302125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May to December of ‘15: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Outbreak first revealed in northeastern states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Quickly spread to 18 of Brazil’s 27 states by December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Retrospective studies reveal differential diagnosis issues with endemic Dengue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February of ’16: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&gt;1.5 million infected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Approx. 4,000 confirmed and suspected cases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Vectors Implicated: </a:t>
            </a:r>
            <a:r>
              <a:rPr lang="en-US" sz="2800" dirty="0"/>
              <a:t>Asian Lineage.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A. </a:t>
            </a:r>
            <a:r>
              <a:rPr lang="en-US" sz="2400" i="1" dirty="0" err="1"/>
              <a:t>aegypti</a:t>
            </a:r>
            <a:endParaRPr lang="en-US" sz="2400" i="1" dirty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A. </a:t>
            </a:r>
            <a:r>
              <a:rPr lang="en-US" sz="2400" i="1" dirty="0" err="1"/>
              <a:t>albopictus</a:t>
            </a:r>
            <a:r>
              <a:rPr lang="en-US" sz="2400" i="1" dirty="0"/>
              <a:t>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00400"/>
            <a:ext cx="2430051" cy="1604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algn="ctr"/>
            <a:r>
              <a:rPr lang="en-US" sz="3600" b="1" dirty="0" smtClean="0"/>
              <a:t>ZIKV Pathology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293C-F4A4-4840-929A-30C5120612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31240"/>
            <a:ext cx="6782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For 20% who report symptoms: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Fever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Rash (w/ itching)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Joint pain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Swelling of extremities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Red eyes (aka: conjunctivitis)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Differential </a:t>
            </a:r>
            <a:r>
              <a:rPr lang="en-US" sz="2800" b="1" dirty="0" err="1" smtClean="0"/>
              <a:t>Dx</a:t>
            </a:r>
            <a:r>
              <a:rPr lang="en-US" sz="2800" b="1" dirty="0" smtClean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Dengue and Chikungunya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8" y="5162894"/>
            <a:ext cx="2133099" cy="1466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771" y="5162894"/>
            <a:ext cx="2566429" cy="1443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390" y="5124565"/>
            <a:ext cx="2128338" cy="14991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592" y="1795667"/>
            <a:ext cx="2137136" cy="14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4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00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5CB9"/>
      </a:accent6>
      <a:hlink>
        <a:srgbClr val="666699"/>
      </a:hlink>
      <a:folHlink>
        <a:srgbClr val="C0C0C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Quadrant">
  <a:themeElements>
    <a:clrScheme name="Quadrant 4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00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5CB9"/>
      </a:accent6>
      <a:hlink>
        <a:srgbClr val="666699"/>
      </a:hlink>
      <a:folHlink>
        <a:srgbClr val="C0C0C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1012</Words>
  <Application>Microsoft Office PowerPoint</Application>
  <PresentationFormat>On-screen Show (4:3)</PresentationFormat>
  <Paragraphs>222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Arial</vt:lpstr>
      <vt:lpstr>Bookman Old Style</vt:lpstr>
      <vt:lpstr>Calibri</vt:lpstr>
      <vt:lpstr>Courier New</vt:lpstr>
      <vt:lpstr>Times New Roman</vt:lpstr>
      <vt:lpstr>Wingdings</vt:lpstr>
      <vt:lpstr>Quadrant</vt:lpstr>
      <vt:lpstr>1_Quadrant</vt:lpstr>
      <vt:lpstr>Department of Health and Human Services Division of Public and Behavioral Health  Legislative Committee on Health Care</vt:lpstr>
      <vt:lpstr>Overview of Zika Virus (ZIKV)</vt:lpstr>
      <vt:lpstr>Geographic Extent of ZIKV: ‘47 to ‘06</vt:lpstr>
      <vt:lpstr>Yap Island Outbreak: ‘07</vt:lpstr>
      <vt:lpstr>Eastward Across the Pacific:’13 to ‘14</vt:lpstr>
      <vt:lpstr>The French Polynesia Outbreak: ‘13</vt:lpstr>
      <vt:lpstr>ZIKV’s Arrival to the Americas: ‘14 – ‘15</vt:lpstr>
      <vt:lpstr>Brazil Outbreak: ‘15 to ‘16</vt:lpstr>
      <vt:lpstr>ZIKV Pathology</vt:lpstr>
      <vt:lpstr>ZIKV Infection Complications</vt:lpstr>
      <vt:lpstr>Current Status of ZIKV in the U.S. and NV</vt:lpstr>
      <vt:lpstr>ZIKV Map</vt:lpstr>
      <vt:lpstr>ZIKV Projections for Nevada</vt:lpstr>
      <vt:lpstr>How ZIKV is Being Addressed  in Nevada</vt:lpstr>
      <vt:lpstr>Potential Concerns for Nevadans</vt:lpstr>
      <vt:lpstr>ZIKV Vectors</vt:lpstr>
      <vt:lpstr>Scientific Research</vt:lpstr>
      <vt:lpstr>Resources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tgreen</dc:creator>
  <cp:lastModifiedBy>Daniel P. Mackie</cp:lastModifiedBy>
  <cp:revision>91</cp:revision>
  <cp:lastPrinted>2015-02-03T00:46:40Z</cp:lastPrinted>
  <dcterms:created xsi:type="dcterms:W3CDTF">2015-02-02T22:50:02Z</dcterms:created>
  <dcterms:modified xsi:type="dcterms:W3CDTF">2016-03-23T21:22:49Z</dcterms:modified>
</cp:coreProperties>
</file>